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370" r:id="rId2"/>
    <p:sldId id="3347" r:id="rId3"/>
    <p:sldId id="3385" r:id="rId4"/>
    <p:sldId id="42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678D"/>
    <a:srgbClr val="4573D0"/>
    <a:srgbClr val="DE2B5A"/>
    <a:srgbClr val="4A7EFF"/>
    <a:srgbClr val="81ABFF"/>
    <a:srgbClr val="E6EFFD"/>
    <a:srgbClr val="F42F63"/>
    <a:srgbClr val="FAB06F"/>
    <a:srgbClr val="EE508A"/>
    <a:srgbClr val="D4A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88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738" y="66"/>
      </p:cViewPr>
      <p:guideLst>
        <p:guide orient="horz" pos="2160"/>
        <p:guide pos="3840"/>
      </p:guideLst>
    </p:cSldViewPr>
  </p:slideViewPr>
  <p:outlineViewPr>
    <p:cViewPr>
      <p:scale>
        <a:sx n="100" d="100"/>
        <a:sy n="100" d="100"/>
      </p:scale>
      <p:origin x="-4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3D823-9E96-4FEC-8CE2-8988BDC7766E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AFDFE-F0F8-4C62-8598-B3BB3A01B36D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500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7456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401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286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138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976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806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155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5526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9976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817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874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399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2329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0FE-805F-49DC-AF7D-9117F6B50B77}" type="datetimeFigureOut">
              <a:rPr lang="en-IN" smtClean="0"/>
              <a:t>20-01-2021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377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F7E742-9A93-E444-A0AA-7A1D6C3A1D63}"/>
              </a:ext>
            </a:extLst>
          </p:cNvPr>
          <p:cNvSpPr/>
          <p:nvPr/>
        </p:nvSpPr>
        <p:spPr>
          <a:xfrm>
            <a:off x="1" y="0"/>
            <a:ext cx="4158312" cy="6865088"/>
          </a:xfrm>
          <a:prstGeom prst="rect">
            <a:avLst/>
          </a:prstGeom>
          <a:solidFill>
            <a:srgbClr val="3F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045114-6041-1241-9807-F9C1A4A4C6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376" y="664197"/>
            <a:ext cx="5509920" cy="103436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5668B02-1F60-6049-BFEC-81CF881CB40F}"/>
              </a:ext>
            </a:extLst>
          </p:cNvPr>
          <p:cNvSpPr txBox="1"/>
          <p:nvPr/>
        </p:nvSpPr>
        <p:spPr>
          <a:xfrm>
            <a:off x="9501945" y="5687835"/>
            <a:ext cx="2414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800" b="1" dirty="0">
                <a:solidFill>
                  <a:srgbClr val="005DA3"/>
                </a:solidFill>
                <a:latin typeface="Work Sans Thin" pitchFamily="2" charset="77"/>
              </a:rPr>
              <a:t>Enero 2021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8E439F4-BF3F-E340-B480-DC17A3733B63}"/>
              </a:ext>
            </a:extLst>
          </p:cNvPr>
          <p:cNvSpPr txBox="1"/>
          <p:nvPr/>
        </p:nvSpPr>
        <p:spPr>
          <a:xfrm>
            <a:off x="4158313" y="2633679"/>
            <a:ext cx="7758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4400" b="1" dirty="0">
                <a:solidFill>
                  <a:srgbClr val="0070C0"/>
                </a:solidFill>
                <a:latin typeface="Work Sans Light" pitchFamily="2" charset="77"/>
              </a:rPr>
              <a:t>Subdirección de Acceso</a:t>
            </a:r>
          </a:p>
          <a:p>
            <a:pPr algn="r"/>
            <a:r>
              <a:rPr lang="es-CO" sz="2800" b="1" dirty="0">
                <a:solidFill>
                  <a:srgbClr val="0070C0"/>
                </a:solidFill>
                <a:latin typeface="Work Sans Light" pitchFamily="2" charset="77"/>
              </a:rPr>
              <a:t>Dirección de Cobertura y Equidad</a:t>
            </a:r>
          </a:p>
          <a:p>
            <a:pPr algn="r"/>
            <a:r>
              <a:rPr lang="es-CO" sz="2800" b="1" dirty="0">
                <a:solidFill>
                  <a:srgbClr val="0070C0"/>
                </a:solidFill>
                <a:latin typeface="Work Sans Light" pitchFamily="2" charset="77"/>
              </a:rPr>
              <a:t>Encuentro líderes de Cobertura</a:t>
            </a:r>
          </a:p>
          <a:p>
            <a:pPr algn="r"/>
            <a:r>
              <a:rPr lang="es-CO" sz="2400" b="1" dirty="0">
                <a:solidFill>
                  <a:srgbClr val="0070C0"/>
                </a:solidFill>
                <a:latin typeface="Work Sans Light" pitchFamily="2" charset="77"/>
              </a:rPr>
              <a:t>Grupo Contratación del Servicio Educativo</a:t>
            </a:r>
            <a:endParaRPr lang="es-CO" sz="2800" b="1" dirty="0">
              <a:solidFill>
                <a:srgbClr val="0070C0"/>
              </a:solidFill>
              <a:latin typeface="Work Sans Light" pitchFamily="2" charset="77"/>
            </a:endParaRPr>
          </a:p>
        </p:txBody>
      </p:sp>
      <p:sp>
        <p:nvSpPr>
          <p:cNvPr id="6" name="Google Shape;91;p13">
            <a:extLst>
              <a:ext uri="{FF2B5EF4-FFF2-40B4-BE49-F238E27FC236}">
                <a16:creationId xmlns:a16="http://schemas.microsoft.com/office/drawing/2014/main" id="{2D29E56B-6868-436C-B359-BC73449EC092}"/>
              </a:ext>
            </a:extLst>
          </p:cNvPr>
          <p:cNvSpPr/>
          <p:nvPr/>
        </p:nvSpPr>
        <p:spPr>
          <a:xfrm flipV="1">
            <a:off x="5486400" y="5630903"/>
            <a:ext cx="6415463" cy="45719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15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19">
            <a:extLst>
              <a:ext uri="{FF2B5EF4-FFF2-40B4-BE49-F238E27FC236}">
                <a16:creationId xmlns:a16="http://schemas.microsoft.com/office/drawing/2014/main" id="{925BAB02-3D7C-4A1C-967F-34C50C0F4323}"/>
              </a:ext>
            </a:extLst>
          </p:cNvPr>
          <p:cNvSpPr/>
          <p:nvPr/>
        </p:nvSpPr>
        <p:spPr>
          <a:xfrm>
            <a:off x="313322" y="146605"/>
            <a:ext cx="5636904" cy="738058"/>
          </a:xfrm>
          <a:prstGeom prst="roundRect">
            <a:avLst>
              <a:gd name="adj" fmla="val 50000"/>
            </a:avLst>
          </a:prstGeom>
          <a:solidFill>
            <a:srgbClr val="E6E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3" name="TextBox 96">
            <a:extLst>
              <a:ext uri="{FF2B5EF4-FFF2-40B4-BE49-F238E27FC236}">
                <a16:creationId xmlns:a16="http://schemas.microsoft.com/office/drawing/2014/main" id="{10C135D3-46E3-E04A-A4ED-2ADBA416C505}"/>
              </a:ext>
            </a:extLst>
          </p:cNvPr>
          <p:cNvSpPr txBox="1"/>
          <p:nvPr/>
        </p:nvSpPr>
        <p:spPr>
          <a:xfrm>
            <a:off x="558461" y="238332"/>
            <a:ext cx="5220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Contratos para población de transición </a:t>
            </a:r>
          </a:p>
          <a:p>
            <a:pPr algn="ctr"/>
            <a:r>
              <a:rPr lang="es-CO" sz="16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media y continuidad adultos</a:t>
            </a:r>
          </a:p>
          <a:p>
            <a:endParaRPr lang="en-IN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387691" y="159676"/>
            <a:ext cx="646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1.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43" y="2846648"/>
            <a:ext cx="1435639" cy="1442926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A0EFF10A-DF11-4B08-A913-2A23B79018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0206" y="6285810"/>
            <a:ext cx="2780899" cy="52900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407226" y="1272053"/>
            <a:ext cx="9320948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está remitiendo a cada Secretaría de Educación el FORMATO ÚNICO DE CONTRATACIÓN DEL SERVICIO EDUCATIVO </a:t>
            </a:r>
            <a:r>
              <a:rPr lang="es-CO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FUC - 2021.</a:t>
            </a:r>
          </a:p>
          <a:p>
            <a:endParaRPr lang="es-CO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individualizado para cada ETC,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diferente al de 2020 </a:t>
            </a:r>
            <a:b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(Incluye preguntas sobre alternancia y programación de pagos)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favor no modifique el formato</a:t>
            </a:r>
          </a:p>
          <a:p>
            <a:endParaRPr lang="es-CO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Fechas para inclusión en el cálculo de complemento</a:t>
            </a:r>
          </a:p>
          <a:p>
            <a:endParaRPr lang="es-CO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Diligenciamiento: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15 días después de suscritos los contratos y </a:t>
            </a:r>
          </a:p>
          <a:p>
            <a:pPr lvl="5"/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máximo hasta el </a:t>
            </a:r>
            <a:r>
              <a:rPr lang="es-CO" sz="17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31 de marzo de 2021</a:t>
            </a: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Caracterización SIMAT: 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s-CO" sz="17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de abril de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 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el caso de las ETC que en 2020 contrataron servicio educativo para adultos, la OAPF informó el número de estudiantes a atender por contratación en 2021, el cual no se puede exceder (con recursos SGP) </a:t>
            </a:r>
          </a:p>
        </p:txBody>
      </p:sp>
    </p:spTree>
    <p:extLst>
      <p:ext uri="{BB962C8B-B14F-4D97-AF65-F5344CB8AC3E}">
        <p14:creationId xmlns:p14="http://schemas.microsoft.com/office/powerpoint/2010/main" val="137668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31" y="2900353"/>
            <a:ext cx="1347806" cy="1354647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A0EFF10A-DF11-4B08-A913-2A23B79018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0206" y="6285810"/>
            <a:ext cx="2780899" cy="529004"/>
          </a:xfrm>
          <a:prstGeom prst="rect">
            <a:avLst/>
          </a:prstGeom>
        </p:spPr>
      </p:pic>
      <p:sp>
        <p:nvSpPr>
          <p:cNvPr id="9" name="Rectangle: Rounded Corners 19">
            <a:extLst>
              <a:ext uri="{FF2B5EF4-FFF2-40B4-BE49-F238E27FC236}">
                <a16:creationId xmlns:a16="http://schemas.microsoft.com/office/drawing/2014/main" id="{46DA8215-8AB1-4EDB-906B-24A20D296811}"/>
              </a:ext>
            </a:extLst>
          </p:cNvPr>
          <p:cNvSpPr/>
          <p:nvPr/>
        </p:nvSpPr>
        <p:spPr>
          <a:xfrm>
            <a:off x="313323" y="146605"/>
            <a:ext cx="4550226" cy="720000"/>
          </a:xfrm>
          <a:prstGeom prst="roundRect">
            <a:avLst>
              <a:gd name="adj" fmla="val 50000"/>
            </a:avLst>
          </a:prstGeom>
          <a:solidFill>
            <a:srgbClr val="E6E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1 Rectángulo"/>
          <p:cNvSpPr/>
          <p:nvPr/>
        </p:nvSpPr>
        <p:spPr>
          <a:xfrm>
            <a:off x="2189030" y="1120676"/>
            <a:ext cx="929854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el caso de las ETC que NO contrataron servicio educativo para adultos en 2020 y que SI lo vayan a contratar en 2021, el procedimiento es el siguiente:</a:t>
            </a: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FECHAS LÍMITE:</a:t>
            </a: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28 de febrero: 	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Remitir listado de población focalizada con los siguientes campos:</a:t>
            </a: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sz="17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de marzo: 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La OAPF validará y priorizará los estudiantes a contratar. </a:t>
            </a:r>
          </a:p>
          <a:p>
            <a:r>
              <a:rPr lang="es-CO" sz="17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de abril: </a:t>
            </a:r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Reporte de los contratos al FUC.</a:t>
            </a:r>
          </a:p>
          <a:p>
            <a:r>
              <a:rPr lang="es-CO" sz="17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 de mayo: </a:t>
            </a:r>
            <a:r>
              <a:rPr lang="es-CO" sz="17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Caracterización de esta matrícula en el SIMAT</a:t>
            </a:r>
          </a:p>
          <a:p>
            <a:endParaRPr lang="es-CO" sz="1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sz="1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monto de la contratación para jóvenes, adultos y mayores efectivamente a reconocer en el ejercicio del complemento será el resultado del cruce de la matrícula focalizada que efectivamente haya sido reportada como contratada a través del FUC y la reportada en SIMAT.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7FF2D74-FBA6-7A42-882B-63C11015C09D}"/>
              </a:ext>
            </a:extLst>
          </p:cNvPr>
          <p:cNvSpPr txBox="1"/>
          <p:nvPr/>
        </p:nvSpPr>
        <p:spPr>
          <a:xfrm>
            <a:off x="510925" y="150140"/>
            <a:ext cx="646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rgbClr val="F7678D"/>
                </a:solidFill>
                <a:latin typeface="Work Sans Thin" pitchFamily="2" charset="77"/>
              </a:rPr>
              <a:t>2.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299260"/>
              </p:ext>
            </p:extLst>
          </p:nvPr>
        </p:nvGraphicFramePr>
        <p:xfrm>
          <a:off x="2189030" y="2851966"/>
          <a:ext cx="9298547" cy="11540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29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9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9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59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597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4068"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Cédula</a:t>
                      </a:r>
                    </a:p>
                    <a:p>
                      <a:pPr algn="ctr"/>
                      <a:endParaRPr lang="es-CO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Apellidos y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nombres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Ciclo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 que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aspira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Municipio donde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 planea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atender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Código DANE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SEDE/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establecimiento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educativo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Nombre Sede/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establecimiento</a:t>
                      </a:r>
                    </a:p>
                    <a:p>
                      <a:pPr algn="ctr"/>
                      <a:r>
                        <a:rPr lang="es-CO" sz="1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educativo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TextBox 96">
            <a:extLst>
              <a:ext uri="{FF2B5EF4-FFF2-40B4-BE49-F238E27FC236}">
                <a16:creationId xmlns:a16="http://schemas.microsoft.com/office/drawing/2014/main" id="{10C135D3-46E3-E04A-A4ED-2ADBA416C505}"/>
              </a:ext>
            </a:extLst>
          </p:cNvPr>
          <p:cNvSpPr txBox="1"/>
          <p:nvPr/>
        </p:nvSpPr>
        <p:spPr>
          <a:xfrm>
            <a:off x="670999" y="174244"/>
            <a:ext cx="4192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Contratos para población de </a:t>
            </a:r>
          </a:p>
          <a:p>
            <a:pPr algn="ctr"/>
            <a:r>
              <a:rPr lang="es-CO" sz="16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jóvenes y adultos nuevos</a:t>
            </a:r>
            <a:endParaRPr lang="en-IN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72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/>
          <p:nvPr/>
        </p:nvSpPr>
        <p:spPr>
          <a:xfrm>
            <a:off x="-7088" y="-7088"/>
            <a:ext cx="12284150" cy="693951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1"/>
          <p:cNvSpPr txBox="1"/>
          <p:nvPr/>
        </p:nvSpPr>
        <p:spPr>
          <a:xfrm>
            <a:off x="3193774" y="3139504"/>
            <a:ext cx="564923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s-CO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</a:t>
            </a:r>
            <a:r>
              <a:rPr lang="es-CO" sz="3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Educación</a:t>
            </a:r>
            <a:r>
              <a:rPr lang="es-CO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EsDeTodos</a:t>
            </a:r>
            <a:endParaRPr sz="36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1"/>
          <p:cNvSpPr txBox="1"/>
          <p:nvPr/>
        </p:nvSpPr>
        <p:spPr>
          <a:xfrm>
            <a:off x="2807530" y="5133108"/>
            <a:ext cx="163469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1"/>
          <p:cNvSpPr txBox="1"/>
          <p:nvPr/>
        </p:nvSpPr>
        <p:spPr>
          <a:xfrm>
            <a:off x="5203397" y="5133108"/>
            <a:ext cx="21188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1"/>
          <p:cNvSpPr txBox="1"/>
          <p:nvPr/>
        </p:nvSpPr>
        <p:spPr>
          <a:xfrm>
            <a:off x="7783568" y="5133108"/>
            <a:ext cx="21188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@Mineducacion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8403" y="5209824"/>
            <a:ext cx="304800" cy="21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78280" y="5203474"/>
            <a:ext cx="2667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69144" y="5197124"/>
            <a:ext cx="228600" cy="24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98A1FA1-8208-4A42-8151-F28D35AB3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089" y="1240466"/>
            <a:ext cx="4062411" cy="7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18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3531</TotalTime>
  <Words>336</Words>
  <Application>Microsoft Office PowerPoint</Application>
  <PresentationFormat>Panorámica</PresentationFormat>
  <Paragraphs>64</Paragraphs>
  <Slides>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Work Sans Light</vt:lpstr>
      <vt:lpstr>Work Sans Thin</vt:lpstr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 Sharma</dc:creator>
  <cp:lastModifiedBy>Karen Daniela Diaz Estrada</cp:lastModifiedBy>
  <cp:revision>202</cp:revision>
  <dcterms:created xsi:type="dcterms:W3CDTF">2017-06-17T09:18:45Z</dcterms:created>
  <dcterms:modified xsi:type="dcterms:W3CDTF">2021-01-20T21:32:18Z</dcterms:modified>
</cp:coreProperties>
</file>